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343" r:id="rId4"/>
    <p:sldId id="558" r:id="rId5"/>
    <p:sldId id="485" r:id="rId6"/>
    <p:sldId id="478" r:id="rId7"/>
    <p:sldId id="576" r:id="rId8"/>
    <p:sldId id="444" r:id="rId9"/>
    <p:sldId id="445" r:id="rId10"/>
    <p:sldId id="465" r:id="rId11"/>
    <p:sldId id="358" r:id="rId12"/>
    <p:sldId id="588" r:id="rId13"/>
    <p:sldId id="270" r:id="rId14"/>
    <p:sldId id="526" r:id="rId15"/>
    <p:sldId id="529" r:id="rId16"/>
    <p:sldId id="565" r:id="rId17"/>
    <p:sldId id="450" r:id="rId18"/>
    <p:sldId id="448" r:id="rId19"/>
    <p:sldId id="596" r:id="rId20"/>
    <p:sldId id="449" r:id="rId21"/>
    <p:sldId id="566" r:id="rId22"/>
    <p:sldId id="532" r:id="rId23"/>
    <p:sldId id="395" r:id="rId24"/>
    <p:sldId id="394" r:id="rId25"/>
    <p:sldId id="396" r:id="rId26"/>
    <p:sldId id="398" r:id="rId27"/>
    <p:sldId id="416" r:id="rId28"/>
    <p:sldId id="548" r:id="rId29"/>
    <p:sldId id="278" r:id="rId30"/>
    <p:sldId id="420" r:id="rId31"/>
    <p:sldId id="421" r:id="rId32"/>
    <p:sldId id="424" r:id="rId33"/>
    <p:sldId id="422" r:id="rId34"/>
    <p:sldId id="291" r:id="rId35"/>
    <p:sldId id="597" r:id="rId36"/>
    <p:sldId id="293" r:id="rId37"/>
    <p:sldId id="489" r:id="rId38"/>
    <p:sldId id="494" r:id="rId39"/>
    <p:sldId id="390" r:id="rId40"/>
    <p:sldId id="502" r:id="rId41"/>
    <p:sldId id="568" r:id="rId42"/>
    <p:sldId id="493" r:id="rId43"/>
    <p:sldId id="594" r:id="rId44"/>
    <p:sldId id="542" r:id="rId45"/>
    <p:sldId id="520" r:id="rId46"/>
    <p:sldId id="266" r:id="rId47"/>
    <p:sldId id="272" r:id="rId48"/>
    <p:sldId id="591" r:id="rId49"/>
    <p:sldId id="581" r:id="rId50"/>
    <p:sldId id="488" r:id="rId51"/>
    <p:sldId id="600" r:id="rId52"/>
    <p:sldId id="601" r:id="rId53"/>
    <p:sldId id="602" r:id="rId54"/>
    <p:sldId id="599" r:id="rId55"/>
    <p:sldId id="603" r:id="rId56"/>
    <p:sldId id="604" r:id="rId57"/>
    <p:sldId id="605" r:id="rId58"/>
    <p:sldId id="606" r:id="rId59"/>
    <p:sldId id="500" r:id="rId60"/>
    <p:sldId id="482" r:id="rId61"/>
    <p:sldId id="484" r:id="rId62"/>
    <p:sldId id="257" r:id="rId63"/>
    <p:sldId id="30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94762"/>
  </p:normalViewPr>
  <p:slideViewPr>
    <p:cSldViewPr snapToGrid="0">
      <p:cViewPr varScale="1">
        <p:scale>
          <a:sx n="106" d="100"/>
          <a:sy n="106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3E18-B759-B442-ABEF-ACD242D561F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1D9E-3BEE-B049-8CBB-B79E0EBD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F815-6BBF-1042-F2A9-977AEE42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093E-C316-6334-8C53-4BC587F5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B688-FD9B-9F3C-D33D-765522F8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4DF-F250-1845-9D10-B2474987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1B9A-B4F1-1C5E-B7A1-7A5555C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2C9-1E35-F881-9294-54A569D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8B50-5329-81C2-A5FF-01EBD7C0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F614-A3F8-643B-70A3-C6DAA2B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4053-D635-1A4E-75A0-8CA5838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DE9C-599A-3105-F434-B82DD7B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C1CE-5039-8483-46EF-D5CADEFED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E0C5-C761-3389-A3F0-C1BA5FFCD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AA8-8EBE-ACC1-B52D-A6BE75C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CA8C-A3FD-74E8-8F27-FC6C8CB2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DD61-9073-F273-7C23-C9E480A2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723B-13AF-8D89-D5A9-07978E33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6D12-16BB-C530-DBC4-5B259682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52C9-5B31-E637-46E8-48084BC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4EDA-9D48-9279-E864-69F1C881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5350-6666-C558-8C73-3EDDF23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393-E1FA-E111-157B-845C96A7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CD5-005F-8E0A-2DCB-29ECA133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E0D9-7121-289C-93CF-B306A558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46A7-2940-2680-42EF-DEF31E95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A0A2-A9D3-A1E6-2523-69916F6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BED-1FBF-1488-0E38-22BBCC37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63F6-E0BF-74BF-A5B8-4592C3142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4D13-32CE-60D4-2288-52AE9349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F13A8-8ED9-2BBE-E130-DAA4238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AC30-21A2-76D2-3372-D7DBD9C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7A1-9C1A-31E2-50AB-BA1347B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014A-25A1-842A-1927-CF2B73D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2F13-8BE8-3118-9FB1-E894B58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90B8B-D21C-4BC3-AF48-45D563DC7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4A0CC-8964-DF14-3F38-2BB018D0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6501-01AC-1FA5-684E-E8663F3F2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F810D-F736-819F-5CC2-49CE0B9E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6C22A-E5A0-5009-C9F2-FD56B2ED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80DE-6280-BA35-05CF-153E915D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5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EA53-8AB8-1AA0-F584-3CC4D2D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A117-A461-FB06-7DDC-BCB6F85A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6CA6A-9FC4-13D4-C1C2-70FEFD20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91E0-E1F5-D664-7631-C715B44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6A153-8187-9B59-7DE4-426F92A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4777-949A-1B36-71D3-DFD52948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C8D-33FE-B300-98B1-59F2D46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2C49-C83A-E108-8561-FBBBA78A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ED7-A823-F65B-F799-F4F05A8B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C6BC-05C7-3CDB-F31B-7FB0CBBE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EF44B-74E4-460B-0E9F-2C63257B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5D09-1469-A0C5-88A5-0E9DE720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B295-D239-7111-EB91-4FFA401F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DDA-7D10-04A8-1E13-10F86E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2C54B-2553-41A6-376F-C5AFF5A54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75E4-5862-82EC-F3AB-9BB098D1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D067-54AF-1188-E958-57A642FB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D06E3-8AD8-E0BD-531A-3D9F3FF0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ED5DC-58CF-DD9F-DDBE-AA99EB31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E442C-3A9E-D952-5664-FB0381B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D32C-29F5-2800-D3AB-E6F4160B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BD6-EE09-09AC-91BC-D66471C83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2F306-D7EA-6E47-AD1F-B670C7BEC0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7A58-7FA8-402A-AE1C-480CDF45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A2-3876-5651-C03B-3156BFED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6D19C-C4D4-19B3-B289-1157FE29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E05D3-8051-848F-DC5E-64D771DF4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eco-evolutionary optimality principles to understand and predict photosynthetic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07CD6-D11F-DEA5-5BAC-5DFA1FF0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7" y="3797109"/>
            <a:ext cx="5216324" cy="1655762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anchor="b">
            <a:normAutofit/>
          </a:bodyPr>
          <a:lstStyle/>
          <a:p>
            <a:r>
              <a:rPr lang="en-US" sz="2800" dirty="0"/>
              <a:t>Nick Smith</a:t>
            </a:r>
          </a:p>
          <a:p>
            <a:r>
              <a:rPr lang="en-US" sz="2800" dirty="0"/>
              <a:t>Texas Tech University</a:t>
            </a:r>
          </a:p>
          <a:p>
            <a:r>
              <a:rPr lang="en-US" sz="2800" dirty="0" err="1"/>
              <a:t>nick.smith@ttu.edu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8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Long-term responses differ from short-term responses due to </a:t>
            </a:r>
            <a:r>
              <a:rPr lang="en-US" u="sng" dirty="0">
                <a:solidFill>
                  <a:srgbClr val="00206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2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7404023" y="6485030"/>
            <a:ext cx="478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Kyker-Snowman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929825" y="6488668"/>
            <a:ext cx="326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408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685762" y="3875852"/>
            <a:ext cx="0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5904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4803494" y="6211669"/>
            <a:ext cx="738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20207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631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</a:t>
            </a:r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dirty="0">
                <a:solidFill>
                  <a:srgbClr val="002060"/>
                </a:solidFill>
              </a:rPr>
              <a:t>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  <a:endParaRPr lang="en-US" sz="7200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60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baseline="-25000" dirty="0">
                <a:solidFill>
                  <a:srgbClr val="002060"/>
                </a:solidFill>
              </a:rPr>
              <a:t> </a:t>
            </a:r>
            <a:r>
              <a:rPr lang="en-US" sz="7200" dirty="0">
                <a:solidFill>
                  <a:srgbClr val="002060"/>
                </a:solidFill>
              </a:rPr>
              <a:t>= </a:t>
            </a:r>
            <a:r>
              <a:rPr lang="en-US" sz="7200" i="1" dirty="0">
                <a:solidFill>
                  <a:srgbClr val="002060"/>
                </a:solidFill>
              </a:rPr>
              <a:t>f 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37C5C-97E6-1C6C-0A66-E8D93D9971D5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993432" y="6488668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C61-8053-697D-F960-B18B8E4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great, but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78DA0-2FCE-2652-BB06-FEC934956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5A3A-ACF0-27C8-E2A1-D48FEC0EA7A0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33DDF-5276-44E6-91EF-BA2F890A06AF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acclimation mean for future terrestrial biogeochemical cycling? </a:t>
            </a:r>
            <a:r>
              <a:rPr lang="en-US" dirty="0">
                <a:solidFill>
                  <a:srgbClr val="002060"/>
                </a:solidFill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2386A-1C12-413B-58F8-20419E1D8FDB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5283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EA7EA-F6D9-1B9F-FD72-62A312003FD4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582208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A417D-000E-AB17-A4D4-771C8D91D4BC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Let’s run a model out into the future!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4884699" cy="488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55480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4797980" cy="479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432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3165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52008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92875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8699775" y="6492875"/>
            <a:ext cx="36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 </a:t>
            </a:r>
            <a:r>
              <a:rPr lang="en-US" i="1" dirty="0"/>
              <a:t>Nature </a:t>
            </a:r>
            <a:r>
              <a:rPr lang="en-US" i="1" dirty="0" err="1"/>
              <a:t>Geosci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285AA-CD3F-8441-9119-202CA033B2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02" y="2582870"/>
            <a:ext cx="3581030" cy="358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09A23-66D2-BE48-8C96-6213BBBD7F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6" y="2595932"/>
            <a:ext cx="3581031" cy="3581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9069983" y="6488668"/>
            <a:ext cx="312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55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leaf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AE0FD-0BBC-3347-8EA5-757A2811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/>
          <a:stretch/>
        </p:blipFill>
        <p:spPr>
          <a:xfrm>
            <a:off x="3958046" y="2521579"/>
            <a:ext cx="4267698" cy="407337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72253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B1B-CCFA-6353-3D16-D2950F79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development can help with prediction, but is also a powerful tool to </a:t>
            </a:r>
            <a:r>
              <a:rPr lang="en-US" dirty="0">
                <a:solidFill>
                  <a:srgbClr val="002060"/>
                </a:solidFill>
              </a:rPr>
              <a:t>understand mechanism</a:t>
            </a:r>
          </a:p>
        </p:txBody>
      </p:sp>
    </p:spTree>
    <p:extLst>
      <p:ext uri="{BB962C8B-B14F-4D97-AF65-F5344CB8AC3E}">
        <p14:creationId xmlns:p14="http://schemas.microsoft.com/office/powerpoint/2010/main" val="1702695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CD5E-B484-DD43-8D8C-E6BE529F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3A72-82B2-DB44-8687-14CB4798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</a:t>
            </a:r>
            <a:r>
              <a:rPr lang="en-US" dirty="0">
                <a:solidFill>
                  <a:srgbClr val="002060"/>
                </a:solidFill>
              </a:rPr>
              <a:t>nutrient availability </a:t>
            </a:r>
            <a:r>
              <a:rPr lang="en-US" dirty="0"/>
              <a:t>(Waring et al., 2023; Stocker et al., 2025; Perkowski et al., 2025; </a:t>
            </a:r>
            <a:r>
              <a:rPr lang="en-US" dirty="0" err="1"/>
              <a:t>Cheaib</a:t>
            </a:r>
            <a:r>
              <a:rPr lang="en-US" dirty="0"/>
              <a:t> et al., 2025a)</a:t>
            </a:r>
          </a:p>
          <a:p>
            <a:r>
              <a:rPr lang="en-US" dirty="0"/>
              <a:t>Plant interactions with </a:t>
            </a:r>
            <a:r>
              <a:rPr lang="en-US" dirty="0">
                <a:solidFill>
                  <a:srgbClr val="002060"/>
                </a:solidFill>
              </a:rPr>
              <a:t>microbial symbionts </a:t>
            </a:r>
            <a:r>
              <a:rPr lang="en-US" dirty="0"/>
              <a:t>(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2025b)</a:t>
            </a:r>
          </a:p>
          <a:p>
            <a:r>
              <a:rPr lang="en-US" dirty="0"/>
              <a:t>Photosynthetic trait influences on </a:t>
            </a:r>
            <a:r>
              <a:rPr lang="en-US" dirty="0">
                <a:solidFill>
                  <a:srgbClr val="002060"/>
                </a:solidFill>
              </a:rPr>
              <a:t>populations</a:t>
            </a:r>
            <a:r>
              <a:rPr lang="en-US" dirty="0"/>
              <a:t> (</a:t>
            </a:r>
            <a:r>
              <a:rPr lang="en-US" dirty="0" err="1"/>
              <a:t>Cheaib</a:t>
            </a:r>
            <a:r>
              <a:rPr lang="en-US" dirty="0"/>
              <a:t> et al., in prep) and </a:t>
            </a:r>
            <a:r>
              <a:rPr lang="en-US" dirty="0">
                <a:solidFill>
                  <a:srgbClr val="002060"/>
                </a:solidFill>
              </a:rPr>
              <a:t>communities</a:t>
            </a:r>
            <a:r>
              <a:rPr lang="en-US" dirty="0"/>
              <a:t> (Kelley et al., in prep)</a:t>
            </a:r>
          </a:p>
        </p:txBody>
      </p:sp>
      <p:pic>
        <p:nvPicPr>
          <p:cNvPr id="4" name="Picture 3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9042EB16-2C3A-FA41-AAC7-00D965DCBF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295" y="4843241"/>
            <a:ext cx="1340338" cy="1787117"/>
          </a:xfrm>
          <a:prstGeom prst="rect">
            <a:avLst/>
          </a:prstGeom>
        </p:spPr>
      </p:pic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4CBA0EB-6CAB-FF42-8D6E-383A3F5F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33" y="4869486"/>
            <a:ext cx="2471433" cy="1853575"/>
          </a:xfrm>
          <a:prstGeom prst="rect">
            <a:avLst/>
          </a:prstGeom>
        </p:spPr>
      </p:pic>
      <p:pic>
        <p:nvPicPr>
          <p:cNvPr id="6" name="Picture 5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C27F4703-B82A-E841-8E63-4011C845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268" y="4869487"/>
            <a:ext cx="2471432" cy="1853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0A8E0E-8B9A-3A44-B175-23F90FB343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76633" y="5796274"/>
            <a:ext cx="188860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3D4E95-5A39-6446-8B13-9B10274A578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336666" y="5796273"/>
            <a:ext cx="18886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3311CA-8AD2-C841-BA41-878509EC624E}"/>
              </a:ext>
            </a:extLst>
          </p:cNvPr>
          <p:cNvSpPr txBox="1"/>
          <p:nvPr/>
        </p:nvSpPr>
        <p:spPr>
          <a:xfrm>
            <a:off x="3194573" y="5289532"/>
            <a:ext cx="87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EBFC-B391-1349-8983-507323552982}"/>
              </a:ext>
            </a:extLst>
          </p:cNvPr>
          <p:cNvSpPr txBox="1"/>
          <p:nvPr/>
        </p:nvSpPr>
        <p:spPr>
          <a:xfrm>
            <a:off x="7628298" y="5250175"/>
            <a:ext cx="87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5700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842E-94CC-EFB7-E751-611041F0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169F-48A7-B977-798A-A12B54BF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33CF-FD1D-10E8-44D6-1C2A69D0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</a:t>
            </a:r>
            <a:r>
              <a:rPr lang="en-US" dirty="0">
                <a:solidFill>
                  <a:srgbClr val="002060"/>
                </a:solidFill>
              </a:rPr>
              <a:t>nutrient availability </a:t>
            </a:r>
            <a:r>
              <a:rPr lang="en-US" dirty="0"/>
              <a:t>(Waring et al., 2023; Stocker et al., 2025; Perkowski et al., 2025; </a:t>
            </a:r>
            <a:r>
              <a:rPr lang="en-US" dirty="0" err="1"/>
              <a:t>Cheaib</a:t>
            </a:r>
            <a:r>
              <a:rPr lang="en-US" dirty="0"/>
              <a:t> et al., 2025)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193F1-CEB1-2043-B239-925ABD63B546}"/>
              </a:ext>
            </a:extLst>
          </p:cNvPr>
          <p:cNvSpPr txBox="1"/>
          <p:nvPr/>
        </p:nvSpPr>
        <p:spPr>
          <a:xfrm>
            <a:off x="8852696" y="6492875"/>
            <a:ext cx="333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11E36-93FB-8C83-70E9-081D5693E8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169275"/>
            <a:ext cx="6567207" cy="3007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89195-97A0-C78A-96B1-B3FFD2F02E90}"/>
              </a:ext>
            </a:extLst>
          </p:cNvPr>
          <p:cNvSpPr txBox="1"/>
          <p:nvPr/>
        </p:nvSpPr>
        <p:spPr>
          <a:xfrm>
            <a:off x="7856621" y="3621504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Leaves more responsive to soil N when demand is high (low MI, low T)</a:t>
            </a:r>
          </a:p>
        </p:txBody>
      </p:sp>
    </p:spTree>
    <p:extLst>
      <p:ext uri="{BB962C8B-B14F-4D97-AF65-F5344CB8AC3E}">
        <p14:creationId xmlns:p14="http://schemas.microsoft.com/office/powerpoint/2010/main" val="3294199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7F1A3-789A-1639-ED04-EC7D04316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B3FA-F5BE-2F56-6FFC-A9ADFE80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23A2-2789-4768-8BE4-B25E3C1A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 interactions with </a:t>
            </a:r>
            <a:r>
              <a:rPr lang="en-US" dirty="0">
                <a:solidFill>
                  <a:srgbClr val="002060"/>
                </a:solidFill>
              </a:rPr>
              <a:t>microbial symbionts </a:t>
            </a:r>
            <a:r>
              <a:rPr lang="en-US" dirty="0"/>
              <a:t>(Perkowski et al., 2025; </a:t>
            </a:r>
            <a:r>
              <a:rPr lang="en-US" dirty="0" err="1"/>
              <a:t>Cheaib</a:t>
            </a:r>
            <a:r>
              <a:rPr lang="en-US" dirty="0"/>
              <a:t> et al., 2025)</a:t>
            </a:r>
          </a:p>
        </p:txBody>
      </p:sp>
      <p:pic>
        <p:nvPicPr>
          <p:cNvPr id="11" name="Picture 10" descr="A collage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21B75DDD-C04F-65DB-0E2C-CC987C46C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3249779" y="2905660"/>
            <a:ext cx="4113547" cy="3738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94FE18-ED0D-0337-AF7A-C0D1B1201B95}"/>
              </a:ext>
            </a:extLst>
          </p:cNvPr>
          <p:cNvSpPr txBox="1"/>
          <p:nvPr/>
        </p:nvSpPr>
        <p:spPr>
          <a:xfrm>
            <a:off x="9053226" y="6492875"/>
            <a:ext cx="309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Phyt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73266-064A-F661-2C81-678DD011F370}"/>
              </a:ext>
            </a:extLst>
          </p:cNvPr>
          <p:cNvSpPr txBox="1"/>
          <p:nvPr/>
        </p:nvSpPr>
        <p:spPr>
          <a:xfrm>
            <a:off x="7856621" y="3621504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Scavenging strategy (e.g., AMF) is less costly when soil N is high and mining strategy (e.g., </a:t>
            </a:r>
            <a:r>
              <a:rPr lang="en-US" sz="2400" dirty="0" err="1">
                <a:solidFill>
                  <a:srgbClr val="FF0000"/>
                </a:solidFill>
              </a:rPr>
              <a:t>EcMF</a:t>
            </a:r>
            <a:r>
              <a:rPr lang="en-US" sz="2400" dirty="0">
                <a:solidFill>
                  <a:srgbClr val="FF0000"/>
                </a:solidFill>
              </a:rPr>
              <a:t>) is less costly when soil N is low</a:t>
            </a:r>
          </a:p>
        </p:txBody>
      </p:sp>
    </p:spTree>
    <p:extLst>
      <p:ext uri="{BB962C8B-B14F-4D97-AF65-F5344CB8AC3E}">
        <p14:creationId xmlns:p14="http://schemas.microsoft.com/office/powerpoint/2010/main" val="1889337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E273-5EB7-9ED0-6BDE-B2FA3283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EBCE-3249-F367-6575-D118FCB5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AE6E-4CFD-0FF8-6F72-5930273C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trait influences on </a:t>
            </a:r>
            <a:r>
              <a:rPr lang="en-US" dirty="0">
                <a:solidFill>
                  <a:srgbClr val="002060"/>
                </a:solidFill>
              </a:rPr>
              <a:t>populations</a:t>
            </a:r>
            <a:r>
              <a:rPr lang="en-US" dirty="0"/>
              <a:t> (</a:t>
            </a:r>
            <a:r>
              <a:rPr lang="en-US" dirty="0" err="1"/>
              <a:t>Cheaib</a:t>
            </a:r>
            <a:r>
              <a:rPr lang="en-US" dirty="0"/>
              <a:t> et al., in prep) and </a:t>
            </a:r>
            <a:r>
              <a:rPr lang="en-US" dirty="0">
                <a:solidFill>
                  <a:srgbClr val="002060"/>
                </a:solidFill>
              </a:rPr>
              <a:t>communities</a:t>
            </a:r>
            <a:r>
              <a:rPr lang="en-US" dirty="0"/>
              <a:t> (Kelley et al., in prep)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7DACA-398B-93A2-8CB6-DAFE4E06755D}"/>
              </a:ext>
            </a:extLst>
          </p:cNvPr>
          <p:cNvSpPr txBox="1"/>
          <p:nvPr/>
        </p:nvSpPr>
        <p:spPr>
          <a:xfrm>
            <a:off x="7175134" y="2983522"/>
            <a:ext cx="454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As predicted from theory, increased leaf N confers greater species population growth in dry sites and this is enhanced by eutrophication.</a:t>
            </a: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B3D0241B-914E-44FA-4D04-8BFFF57D978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55" y="2699845"/>
            <a:ext cx="6577147" cy="4110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02FDCE-2EA5-4CF5-6EDE-D5450332CD91}"/>
              </a:ext>
            </a:extLst>
          </p:cNvPr>
          <p:cNvSpPr txBox="1"/>
          <p:nvPr/>
        </p:nvSpPr>
        <p:spPr>
          <a:xfrm>
            <a:off x="6435631" y="4184930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Aridity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86B3C-987A-E842-B4FC-2AB66CBC684A}"/>
              </a:ext>
            </a:extLst>
          </p:cNvPr>
          <p:cNvSpPr txBox="1"/>
          <p:nvPr/>
        </p:nvSpPr>
        <p:spPr>
          <a:xfrm>
            <a:off x="9886826" y="6488668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(in prep)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0612A0-F4B2-6993-1F1C-5BC7B1DB6D7E}"/>
              </a:ext>
            </a:extLst>
          </p:cNvPr>
          <p:cNvSpPr/>
          <p:nvPr/>
        </p:nvSpPr>
        <p:spPr>
          <a:xfrm>
            <a:off x="3200400" y="4184930"/>
            <a:ext cx="352697" cy="96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ecological functioning from individuals to the Earth system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6566"/>
            <a:ext cx="7403610" cy="4656309"/>
          </a:xfrm>
          <a:noFill/>
        </p:spPr>
        <p:txBody>
          <a:bodyPr numCol="2">
            <a:normAutofit/>
          </a:bodyPr>
          <a:lstStyle/>
          <a:p>
            <a:r>
              <a:rPr lang="en-US" sz="1400" dirty="0"/>
              <a:t>Current and former lab members</a:t>
            </a:r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(postdoc)</a:t>
            </a:r>
          </a:p>
          <a:p>
            <a:pPr lvl="1"/>
            <a:r>
              <a:rPr lang="en-US" sz="1100" dirty="0"/>
              <a:t>Jeff Chieppa (postdoc)</a:t>
            </a:r>
          </a:p>
          <a:p>
            <a:pPr lvl="1"/>
            <a:r>
              <a:rPr lang="en-US" sz="1100" dirty="0"/>
              <a:t>Lizz Waring (postdoc)</a:t>
            </a:r>
          </a:p>
          <a:p>
            <a:pPr lvl="1"/>
            <a:r>
              <a:rPr lang="en-US" sz="1100" dirty="0"/>
              <a:t>Kieran Carroll (lab manager)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Eve Gray (MS)</a:t>
            </a:r>
          </a:p>
          <a:p>
            <a:pPr lvl="1"/>
            <a:r>
              <a:rPr lang="en-US" sz="1100" dirty="0"/>
              <a:t>Risa McNellis (MS)</a:t>
            </a:r>
          </a:p>
          <a:p>
            <a:pPr lvl="1"/>
            <a:r>
              <a:rPr lang="en-US" sz="1100" dirty="0"/>
              <a:t>Helen Scott (MS)</a:t>
            </a:r>
          </a:p>
          <a:p>
            <a:pPr lvl="1"/>
            <a:r>
              <a:rPr lang="en-US" sz="1100" dirty="0"/>
              <a:t>Too many (40+)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400" dirty="0"/>
              <a:t>Funding</a:t>
            </a:r>
          </a:p>
          <a:p>
            <a:pPr lvl="1"/>
            <a:r>
              <a:rPr lang="en-US" sz="1100" dirty="0"/>
              <a:t>GRC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602BC-37FC-A445-A8F6-AC7E6077F3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6320" y="5537883"/>
            <a:ext cx="781579" cy="7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155676" cy="2246769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Presentation available at: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/seminar/2025_grc</a:t>
            </a:r>
          </a:p>
          <a:p>
            <a:endParaRPr lang="en-US" sz="2000" dirty="0"/>
          </a:p>
          <a:p>
            <a:r>
              <a:rPr lang="en-US" sz="2000" dirty="0"/>
              <a:t>Model code: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</a:t>
            </a:r>
            <a:r>
              <a:rPr lang="en-US" sz="2000" dirty="0" err="1"/>
              <a:t>optimal_vcmax_R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 err="1"/>
              <a:t>nick.smith@ttu.edu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0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684699" y="6495513"/>
            <a:ext cx="451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1689</Words>
  <Application>Microsoft Macintosh PowerPoint</Application>
  <PresentationFormat>Widescreen</PresentationFormat>
  <Paragraphs>218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Aptos</vt:lpstr>
      <vt:lpstr>Aptos Display</vt:lpstr>
      <vt:lpstr>Arial</vt:lpstr>
      <vt:lpstr>Calibri</vt:lpstr>
      <vt:lpstr>Office Theme</vt:lpstr>
      <vt:lpstr>Using eco-evolutionary optimality principles to understand and predict photosynthetic acclimation</vt:lpstr>
      <vt:lpstr>Photosynthesis is a key component of the global carbon cycle</vt:lpstr>
      <vt:lpstr>Photosynthesis is a key component of the global carbon cycle</vt:lpstr>
      <vt:lpstr>Photosynthesis is a key component of the global carbon cycle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great, but does it work?</vt:lpstr>
      <vt:lpstr>Global Vcmax dataset</vt:lpstr>
      <vt:lpstr>PowerPoint Presentation</vt:lpstr>
      <vt:lpstr>PowerPoint Presentation</vt:lpstr>
      <vt:lpstr>What does acclimation mean for future terrestrial biogeochemical cycling? An Example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Extensions of this approach</vt:lpstr>
      <vt:lpstr>Extensions of this approach</vt:lpstr>
      <vt:lpstr>Extensions of this approach</vt:lpstr>
      <vt:lpstr>Theory development can help with prediction, but is also a powerful tool to understand mechanism</vt:lpstr>
      <vt:lpstr>Acclimation theory has helped us understand…</vt:lpstr>
      <vt:lpstr>Acclimation theory has helped us understand…</vt:lpstr>
      <vt:lpstr>Acclimation theory has helped us understand…</vt:lpstr>
      <vt:lpstr>Acclimation theory has helped us understand…</vt:lpstr>
      <vt:lpstr>Conclusions</vt:lpstr>
      <vt:lpstr>Conclusions</vt:lpstr>
      <vt:lpstr>Conclusions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eco-evolutionary optimality principles to understand and predict photosynthetic acclimation</dc:title>
  <dc:creator>Smith, Nick</dc:creator>
  <cp:lastModifiedBy>Smith, Nick</cp:lastModifiedBy>
  <cp:revision>34</cp:revision>
  <dcterms:created xsi:type="dcterms:W3CDTF">2025-05-28T13:55:18Z</dcterms:created>
  <dcterms:modified xsi:type="dcterms:W3CDTF">2025-06-10T09:30:57Z</dcterms:modified>
</cp:coreProperties>
</file>